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Default Extension="wdp" ContentType="image/vnd.ms-photo"/>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5" r:id="rId3"/>
    <p:sldId id="259" r:id="rId4"/>
    <p:sldId id="260" r:id="rId5"/>
    <p:sldId id="276" r:id="rId6"/>
    <p:sldId id="268" r:id="rId7"/>
    <p:sldId id="272" r:id="rId8"/>
    <p:sldId id="271" r:id="rId9"/>
    <p:sldId id="264" r:id="rId10"/>
    <p:sldId id="269" r:id="rId11"/>
    <p:sldId id="267" r:id="rId12"/>
    <p:sldId id="265" r:id="rId13"/>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87" d="100"/>
          <a:sy n="87" d="100"/>
        </p:scale>
        <p:origin x="-1062" y="-90"/>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5800" y="2130425"/>
            <a:ext cx="7772400" cy="1470025"/>
          </a:xfrm>
        </p:spPr>
        <p:txBody>
          <a:bodyPr/>
          <a:lstStyle/>
          <a:p>
            <a:r>
              <a:rPr lang="ru-RU" smtClean="0"/>
              <a:t>Образец заголовка</a:t>
            </a:r>
            <a:endParaRPr lang="ru-RU"/>
          </a:p>
        </p:txBody>
      </p:sp>
      <p:sp>
        <p:nvSpPr>
          <p:cNvPr id="3" name="Подзаголовок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979B284C-5926-4B4C-8E3B-3144B8191FB9}" type="datetimeFigureOut">
              <a:rPr lang="ru-RU" smtClean="0"/>
              <a:pPr/>
              <a:t>17.02.2021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5F5C132C-4FC0-43B1-875F-430F67188B88}" type="slidenum">
              <a:rPr lang="ru-RU" smtClean="0"/>
              <a:pPr/>
              <a:t>‹#›</a:t>
            </a:fld>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979B284C-5926-4B4C-8E3B-3144B8191FB9}" type="datetimeFigureOut">
              <a:rPr lang="ru-RU" smtClean="0"/>
              <a:pPr/>
              <a:t>17.02.2021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5F5C132C-4FC0-43B1-875F-430F67188B88}" type="slidenum">
              <a:rPr lang="ru-RU" smtClean="0"/>
              <a:pPr/>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74638"/>
            <a:ext cx="2057400" cy="5851525"/>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457200" y="274638"/>
            <a:ext cx="6019800" cy="5851525"/>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979B284C-5926-4B4C-8E3B-3144B8191FB9}" type="datetimeFigureOut">
              <a:rPr lang="ru-RU" smtClean="0"/>
              <a:pPr/>
              <a:t>17.02.2021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5F5C132C-4FC0-43B1-875F-430F67188B88}" type="slidenum">
              <a:rPr lang="ru-RU" smtClean="0"/>
              <a:pPr/>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979B284C-5926-4B4C-8E3B-3144B8191FB9}" type="datetimeFigureOut">
              <a:rPr lang="ru-RU" smtClean="0"/>
              <a:pPr/>
              <a:t>17.02.2021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5F5C132C-4FC0-43B1-875F-430F67188B88}" type="slidenum">
              <a:rPr lang="ru-RU" smtClean="0"/>
              <a:pPr/>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smtClean="0"/>
              <a:t>Образец заголовка</a:t>
            </a:r>
            <a:endParaRPr lang="ru-RU"/>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979B284C-5926-4B4C-8E3B-3144B8191FB9}" type="datetimeFigureOut">
              <a:rPr lang="ru-RU" smtClean="0"/>
              <a:pPr/>
              <a:t>17.02.2021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5F5C132C-4FC0-43B1-875F-430F67188B88}" type="slidenum">
              <a:rPr lang="ru-RU" smtClean="0"/>
              <a:pPr/>
              <a:t>‹#›</a:t>
            </a:fld>
            <a:endParaRPr lang="ru-R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Содержимое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979B284C-5926-4B4C-8E3B-3144B8191FB9}" type="datetimeFigureOut">
              <a:rPr lang="ru-RU" smtClean="0"/>
              <a:pPr/>
              <a:t>17.02.2021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5F5C132C-4FC0-43B1-875F-430F67188B88}" type="slidenum">
              <a:rPr lang="ru-RU" smtClean="0"/>
              <a:pPr/>
              <a:t>‹#›</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defRPr/>
            </a:lvl1pPr>
          </a:lstStyle>
          <a:p>
            <a:r>
              <a:rPr lang="ru-RU" smtClean="0"/>
              <a:t>Образец заголовка</a:t>
            </a:r>
            <a:endParaRPr lang="ru-RU"/>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Содержимое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Содержимое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979B284C-5926-4B4C-8E3B-3144B8191FB9}" type="datetimeFigureOut">
              <a:rPr lang="ru-RU" smtClean="0"/>
              <a:pPr/>
              <a:t>17.02.2021</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5F5C132C-4FC0-43B1-875F-430F67188B88}" type="slidenum">
              <a:rPr lang="ru-RU" smtClean="0"/>
              <a:pPr/>
              <a:t>‹#›</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979B284C-5926-4B4C-8E3B-3144B8191FB9}" type="datetimeFigureOut">
              <a:rPr lang="ru-RU" smtClean="0"/>
              <a:pPr/>
              <a:t>17.02.2021</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5F5C132C-4FC0-43B1-875F-430F67188B88}" type="slidenum">
              <a:rPr lang="ru-RU" smtClean="0"/>
              <a:pPr/>
              <a:t>‹#›</a:t>
            </a:fld>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979B284C-5926-4B4C-8E3B-3144B8191FB9}" type="datetimeFigureOut">
              <a:rPr lang="ru-RU" smtClean="0"/>
              <a:pPr/>
              <a:t>17.02.2021</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5F5C132C-4FC0-43B1-875F-430F67188B88}" type="slidenum">
              <a:rPr lang="ru-RU" smtClean="0"/>
              <a:pPr/>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smtClean="0"/>
              <a:t>Образец заголовка</a:t>
            </a:r>
            <a:endParaRPr lang="ru-RU"/>
          </a:p>
        </p:txBody>
      </p:sp>
      <p:sp>
        <p:nvSpPr>
          <p:cNvPr id="3" name="Содержимое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979B284C-5926-4B4C-8E3B-3144B8191FB9}" type="datetimeFigureOut">
              <a:rPr lang="ru-RU" smtClean="0"/>
              <a:pPr/>
              <a:t>17.02.2021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5F5C132C-4FC0-43B1-875F-430F67188B88}" type="slidenum">
              <a:rPr lang="ru-RU" smtClean="0"/>
              <a:pPr/>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smtClean="0"/>
              <a:t>Образец заголовка</a:t>
            </a:r>
            <a:endParaRPr lang="ru-RU"/>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979B284C-5926-4B4C-8E3B-3144B8191FB9}" type="datetimeFigureOut">
              <a:rPr lang="ru-RU" smtClean="0"/>
              <a:pPr/>
              <a:t>17.02.2021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5F5C132C-4FC0-43B1-875F-430F67188B88}" type="slidenum">
              <a:rPr lang="ru-RU" smtClean="0"/>
              <a:pPr/>
              <a:t>‹#›</a:t>
            </a:fld>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9B284C-5926-4B4C-8E3B-3144B8191FB9}" type="datetimeFigureOut">
              <a:rPr lang="ru-RU" smtClean="0"/>
              <a:pPr/>
              <a:t>17.02.2021</a:t>
            </a:fld>
            <a:endParaRPr lang="ru-RU"/>
          </a:p>
        </p:txBody>
      </p:sp>
      <p:sp>
        <p:nvSpPr>
          <p:cNvPr id="5" name="Нижний колонтитул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5C132C-4FC0-43B1-875F-430F67188B88}" type="slidenum">
              <a:rPr lang="ru-RU" smtClean="0"/>
              <a:pPr/>
              <a:t>‹#›</a:t>
            </a:fld>
            <a:endParaRPr 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 Id="rId4" Type="http://schemas.openxmlformats.org/officeDocument/2006/relationships/image" Target="../media/image32.jpeg"/></Relationships>
</file>

<file path=ppt/slides/_rels/slide11.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2.xml"/><Relationship Id="rId5" Type="http://schemas.openxmlformats.org/officeDocument/2006/relationships/image" Target="../media/image36.jpeg"/><Relationship Id="rId4" Type="http://schemas.openxmlformats.org/officeDocument/2006/relationships/image" Target="../media/image35.jpeg"/></Relationships>
</file>

<file path=ppt/slides/_rels/slide12.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5" Type="http://schemas.openxmlformats.org/officeDocument/2006/relationships/image" Target="../media/image21.jpeg"/><Relationship Id="rId4" Type="http://schemas.openxmlformats.org/officeDocument/2006/relationships/image" Target="../media/image20.jpeg"/></Relationships>
</file>

<file path=ppt/slides/_rels/slide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26.jpeg"/><Relationship Id="rId5" Type="http://schemas.openxmlformats.org/officeDocument/2006/relationships/image" Target="../media/image25.jpeg"/><Relationship Id="rId4" Type="http://schemas.openxmlformats.org/officeDocument/2006/relationships/image" Target="../media/image24.jpeg"/></Relationships>
</file>

<file path=ppt/slides/_rels/slide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2.xml"/><Relationship Id="rId4" Type="http://schemas.openxmlformats.org/officeDocument/2006/relationships/image" Target="../media/image29.jpe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3857620" y="1142984"/>
            <a:ext cx="5429256" cy="785842"/>
          </a:xfrm>
        </p:spPr>
        <p:txBody>
          <a:bodyPr>
            <a:normAutofit fontScale="90000"/>
          </a:bodyPr>
          <a:lstStyle/>
          <a:p>
            <a:r>
              <a:rPr lang="ru-RU" dirty="0" err="1" smtClean="0"/>
              <a:t>Використання</a:t>
            </a:r>
            <a:r>
              <a:rPr lang="ru-RU" dirty="0" smtClean="0"/>
              <a:t> </a:t>
            </a:r>
            <a:r>
              <a:rPr lang="uk-UA" dirty="0" smtClean="0"/>
              <a:t> ідей </a:t>
            </a:r>
            <a:br>
              <a:rPr lang="uk-UA" dirty="0" smtClean="0"/>
            </a:br>
            <a:r>
              <a:rPr lang="uk-UA" dirty="0" smtClean="0"/>
              <a:t>В. Сухомлинського в роботі з дітьми з особливими освітніми потребами</a:t>
            </a:r>
            <a:endParaRPr lang="ru-RU" dirty="0"/>
          </a:p>
        </p:txBody>
      </p:sp>
      <p:pic>
        <p:nvPicPr>
          <p:cNvPr id="4" name="Picture 2" descr="ÐÐ¾ÑÐ¾Ð¶ÐµÐµ Ð¸Ð·Ð¾Ð±ÑÐ°Ð¶ÐµÐ½Ð¸Ðµ"/>
          <p:cNvPicPr>
            <a:picLocks noChangeAspect="1" noChangeArrowheads="1"/>
          </p:cNvPicPr>
          <p:nvPr/>
        </p:nvPicPr>
        <p:blipFill>
          <a:blip r:embed="rId2" cstate="print">
            <a:extLst>
              <a:ext uri="{BEBA8EAE-BF5A-486C-A8C5-ECC9F3942E4B}">
                <a14:imgProps xmlns:a14="http://schemas.microsoft.com/office/drawing/2010/main" xmlns="">
                  <a14:imgLayer r:embed="rId3">
                    <a14:imgEffect>
                      <a14:sharpenSoften amount="50000"/>
                    </a14:imgEffect>
                    <a14:imgEffect>
                      <a14:saturation sat="300000"/>
                    </a14:imgEffect>
                  </a14:imgLayer>
                </a14:imgProps>
              </a:ext>
              <a:ext uri="{28A0092B-C50C-407E-A947-70E740481C1C}">
                <a14:useLocalDpi xmlns:a14="http://schemas.microsoft.com/office/drawing/2010/main" xmlns="" val="0"/>
              </a:ext>
            </a:extLst>
          </a:blip>
          <a:srcRect/>
          <a:stretch>
            <a:fillRect/>
          </a:stretch>
        </p:blipFill>
        <p:spPr bwMode="auto">
          <a:xfrm>
            <a:off x="142844" y="3286124"/>
            <a:ext cx="4422990" cy="3082788"/>
          </a:xfrm>
          <a:prstGeom prst="rect">
            <a:avLst/>
          </a:prstGeom>
          <a:ln>
            <a:noFill/>
          </a:ln>
          <a:effectLst>
            <a:softEdge rad="112500"/>
          </a:effectLst>
          <a:extLst>
            <a:ext uri="{909E8E84-426E-40DD-AFC4-6F175D3DCCD1}">
              <a14:hiddenFill xmlns:a14="http://schemas.microsoft.com/office/drawing/2010/main" xmlns="">
                <a:solidFill>
                  <a:srgbClr val="FFFFFF"/>
                </a:solidFill>
              </a14:hiddenFill>
            </a:ext>
          </a:extLst>
        </p:spPr>
      </p:pic>
      <p:pic>
        <p:nvPicPr>
          <p:cNvPr id="4099" name="Picture 3" descr="D:\108_FUJI\Телефон\IMG_0045(1).JPG"/>
          <p:cNvPicPr>
            <a:picLocks noChangeAspect="1" noChangeArrowheads="1"/>
          </p:cNvPicPr>
          <p:nvPr/>
        </p:nvPicPr>
        <p:blipFill>
          <a:blip r:embed="rId4" cstate="print"/>
          <a:srcRect/>
          <a:stretch>
            <a:fillRect/>
          </a:stretch>
        </p:blipFill>
        <p:spPr bwMode="auto">
          <a:xfrm>
            <a:off x="4572000" y="3429000"/>
            <a:ext cx="4143372" cy="2762248"/>
          </a:xfrm>
          <a:prstGeom prst="rect">
            <a:avLst/>
          </a:prstGeom>
          <a:noFill/>
        </p:spPr>
      </p:pic>
      <p:pic>
        <p:nvPicPr>
          <p:cNvPr id="4100" name="Picture 4" descr="D:\108_FUJI\Телефон\IMG_0087.JPG"/>
          <p:cNvPicPr>
            <a:picLocks noChangeAspect="1" noChangeArrowheads="1"/>
          </p:cNvPicPr>
          <p:nvPr/>
        </p:nvPicPr>
        <p:blipFill>
          <a:blip r:embed="rId5" cstate="print"/>
          <a:srcRect/>
          <a:stretch>
            <a:fillRect/>
          </a:stretch>
        </p:blipFill>
        <p:spPr bwMode="auto">
          <a:xfrm>
            <a:off x="357158" y="214290"/>
            <a:ext cx="3714744" cy="2476496"/>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err="1" smtClean="0"/>
              <a:t>Спостереження</a:t>
            </a:r>
            <a:r>
              <a:rPr lang="ru-RU" dirty="0" smtClean="0"/>
              <a:t> , </a:t>
            </a:r>
            <a:r>
              <a:rPr lang="ru-RU" dirty="0" err="1" smtClean="0"/>
              <a:t>екскурсії</a:t>
            </a:r>
            <a:r>
              <a:rPr lang="ru-RU" dirty="0" smtClean="0"/>
              <a:t>, </a:t>
            </a:r>
            <a:r>
              <a:rPr lang="ru-RU" dirty="0" err="1" smtClean="0"/>
              <a:t>мислення</a:t>
            </a:r>
            <a:r>
              <a:rPr lang="ru-RU" dirty="0" smtClean="0"/>
              <a:t> на  природ</a:t>
            </a:r>
            <a:r>
              <a:rPr lang="uk-UA" dirty="0" smtClean="0"/>
              <a:t>і</a:t>
            </a:r>
            <a:endParaRPr lang="ru-RU" dirty="0"/>
          </a:p>
        </p:txBody>
      </p:sp>
      <p:pic>
        <p:nvPicPr>
          <p:cNvPr id="1026" name="Picture 2" descr="D:\108_FUJI\Телефон\IMG_20210129_111252.jpg"/>
          <p:cNvPicPr>
            <a:picLocks noGrp="1" noChangeAspect="1" noChangeArrowheads="1"/>
          </p:cNvPicPr>
          <p:nvPr>
            <p:ph idx="1"/>
          </p:nvPr>
        </p:nvPicPr>
        <p:blipFill>
          <a:blip r:embed="rId2" cstate="print"/>
          <a:srcRect l="10938" r="18750"/>
          <a:stretch>
            <a:fillRect/>
          </a:stretch>
        </p:blipFill>
        <p:spPr bwMode="auto">
          <a:xfrm>
            <a:off x="5500694" y="1500174"/>
            <a:ext cx="3214710" cy="2286016"/>
          </a:xfrm>
          <a:prstGeom prst="rect">
            <a:avLst/>
          </a:prstGeom>
          <a:noFill/>
        </p:spPr>
      </p:pic>
      <p:pic>
        <p:nvPicPr>
          <p:cNvPr id="6" name="Рисунок 5" descr="D:\108_FUJI\Телефон\IMG_20210129_111204.jpg"/>
          <p:cNvPicPr/>
          <p:nvPr/>
        </p:nvPicPr>
        <p:blipFill>
          <a:blip r:embed="rId3" cstate="print"/>
          <a:srcRect b="33308"/>
          <a:stretch>
            <a:fillRect/>
          </a:stretch>
        </p:blipFill>
        <p:spPr bwMode="auto">
          <a:xfrm>
            <a:off x="3071802" y="2786058"/>
            <a:ext cx="2784901" cy="3714776"/>
          </a:xfrm>
          <a:prstGeom prst="rect">
            <a:avLst/>
          </a:prstGeom>
          <a:noFill/>
          <a:ln w="9525">
            <a:noFill/>
            <a:miter lim="800000"/>
            <a:headEnd/>
            <a:tailEnd/>
          </a:ln>
        </p:spPr>
      </p:pic>
      <p:pic>
        <p:nvPicPr>
          <p:cNvPr id="8" name="Рисунок 7" descr="D:\108_FUJI\Телефон\IMG_20210129_111101.jpg"/>
          <p:cNvPicPr/>
          <p:nvPr/>
        </p:nvPicPr>
        <p:blipFill>
          <a:blip r:embed="rId4" cstate="print"/>
          <a:srcRect b="25363"/>
          <a:stretch>
            <a:fillRect/>
          </a:stretch>
        </p:blipFill>
        <p:spPr bwMode="auto">
          <a:xfrm>
            <a:off x="714348" y="1643050"/>
            <a:ext cx="2154755" cy="364333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14348" y="714356"/>
            <a:ext cx="7972452" cy="274654"/>
          </a:xfrm>
        </p:spPr>
        <p:txBody>
          <a:bodyPr>
            <a:noAutofit/>
          </a:bodyPr>
          <a:lstStyle/>
          <a:p>
            <a:r>
              <a:rPr lang="ru-RU" sz="2800" i="1" dirty="0" err="1" smtClean="0"/>
              <a:t>Гра</a:t>
            </a:r>
            <a:r>
              <a:rPr lang="ru-RU" sz="2800" i="1" dirty="0" smtClean="0"/>
              <a:t>  «</a:t>
            </a:r>
            <a:r>
              <a:rPr lang="ru-RU" sz="2800" i="1" dirty="0" err="1" smtClean="0"/>
              <a:t>Знайомство</a:t>
            </a:r>
            <a:r>
              <a:rPr lang="ru-RU" sz="2800" i="1" dirty="0" smtClean="0"/>
              <a:t>»,</a:t>
            </a:r>
            <a:r>
              <a:rPr lang="ru-RU" sz="2800" dirty="0" smtClean="0"/>
              <a:t> де </a:t>
            </a:r>
            <a:r>
              <a:rPr lang="ru-RU" sz="2800" dirty="0" err="1" smtClean="0"/>
              <a:t>діти</a:t>
            </a:r>
            <a:r>
              <a:rPr lang="ru-RU" sz="2800" dirty="0" smtClean="0"/>
              <a:t> </a:t>
            </a:r>
            <a:r>
              <a:rPr lang="ru-RU" sz="2800" dirty="0" err="1" smtClean="0"/>
              <a:t>розповідають</a:t>
            </a:r>
            <a:r>
              <a:rPr lang="ru-RU" sz="2800" dirty="0" smtClean="0"/>
              <a:t> про те, </a:t>
            </a:r>
            <a:r>
              <a:rPr lang="ru-RU" sz="2800" dirty="0" err="1" smtClean="0"/>
              <a:t>що</a:t>
            </a:r>
            <a:r>
              <a:rPr lang="ru-RU" sz="2800" dirty="0" smtClean="0"/>
              <a:t> </a:t>
            </a:r>
            <a:r>
              <a:rPr lang="ru-RU" sz="2800" dirty="0" err="1" smtClean="0"/>
              <a:t>їм</a:t>
            </a:r>
            <a:r>
              <a:rPr lang="ru-RU" sz="2800" dirty="0" smtClean="0"/>
              <a:t> </a:t>
            </a:r>
            <a:r>
              <a:rPr lang="ru-RU" sz="2800" dirty="0" err="1" smtClean="0"/>
              <a:t>цікаво</a:t>
            </a:r>
            <a:r>
              <a:rPr lang="ru-RU" sz="2800" dirty="0" smtClean="0"/>
              <a:t>: про </a:t>
            </a:r>
            <a:r>
              <a:rPr lang="ru-RU" sz="2800" dirty="0" err="1" smtClean="0"/>
              <a:t>дні</a:t>
            </a:r>
            <a:r>
              <a:rPr lang="ru-RU" sz="2800" dirty="0" smtClean="0"/>
              <a:t> </a:t>
            </a:r>
            <a:r>
              <a:rPr lang="ru-RU" sz="2800" dirty="0" err="1" smtClean="0"/>
              <a:t>народження</a:t>
            </a:r>
            <a:r>
              <a:rPr lang="ru-RU" sz="2800" dirty="0" smtClean="0"/>
              <a:t>, </a:t>
            </a:r>
            <a:r>
              <a:rPr lang="ru-RU" sz="2800" dirty="0" err="1" smtClean="0"/>
              <a:t>про</a:t>
            </a:r>
            <a:r>
              <a:rPr lang="ru-RU" sz="2800" dirty="0" smtClean="0"/>
              <a:t> </a:t>
            </a:r>
            <a:r>
              <a:rPr lang="ru-RU" sz="2800" dirty="0" err="1" smtClean="0"/>
              <a:t>домашніх</a:t>
            </a:r>
            <a:r>
              <a:rPr lang="ru-RU" sz="2800" dirty="0" smtClean="0"/>
              <a:t> </a:t>
            </a:r>
            <a:r>
              <a:rPr lang="ru-RU" sz="2800" dirty="0" err="1" smtClean="0"/>
              <a:t>тварин</a:t>
            </a:r>
            <a:r>
              <a:rPr lang="ru-RU" sz="2800" dirty="0" smtClean="0"/>
              <a:t>, </a:t>
            </a:r>
            <a:r>
              <a:rPr lang="ru-RU" sz="2800" dirty="0" err="1" smtClean="0"/>
              <a:t>улюблені</a:t>
            </a:r>
            <a:r>
              <a:rPr lang="ru-RU" sz="2800" dirty="0" smtClean="0"/>
              <a:t> </a:t>
            </a:r>
            <a:r>
              <a:rPr lang="ru-RU" sz="2800" dirty="0" err="1" smtClean="0"/>
              <a:t>ігри</a:t>
            </a:r>
            <a:r>
              <a:rPr lang="ru-RU" sz="2800" dirty="0" smtClean="0"/>
              <a:t>, </a:t>
            </a:r>
            <a:r>
              <a:rPr lang="ru-RU" sz="2800" dirty="0" err="1" smtClean="0"/>
              <a:t>інтереси</a:t>
            </a:r>
            <a:r>
              <a:rPr lang="ru-RU" sz="2800" dirty="0" smtClean="0"/>
              <a:t>, </a:t>
            </a:r>
            <a:r>
              <a:rPr lang="ru-RU" sz="2800" dirty="0" err="1" smtClean="0"/>
              <a:t>хобі</a:t>
            </a:r>
            <a:endParaRPr lang="ru-RU" sz="2800" dirty="0"/>
          </a:p>
        </p:txBody>
      </p:sp>
      <p:pic>
        <p:nvPicPr>
          <p:cNvPr id="1026" name="Picture 2" descr="D:\Фотки\дорожний рух\1537374234317.jpg"/>
          <p:cNvPicPr>
            <a:picLocks noGrp="1" noChangeAspect="1" noChangeArrowheads="1"/>
          </p:cNvPicPr>
          <p:nvPr>
            <p:ph idx="1"/>
          </p:nvPr>
        </p:nvPicPr>
        <p:blipFill>
          <a:blip r:embed="rId2"/>
          <a:srcRect/>
          <a:stretch>
            <a:fillRect/>
          </a:stretch>
        </p:blipFill>
        <p:spPr bwMode="auto">
          <a:xfrm>
            <a:off x="214282" y="1500174"/>
            <a:ext cx="2286000" cy="3048000"/>
          </a:xfrm>
          <a:prstGeom prst="rect">
            <a:avLst/>
          </a:prstGeom>
          <a:noFill/>
        </p:spPr>
      </p:pic>
      <p:pic>
        <p:nvPicPr>
          <p:cNvPr id="1028" name="Picture 4" descr="D:\Фотки\дорожний рух\1537374235104.jpg"/>
          <p:cNvPicPr>
            <a:picLocks noChangeAspect="1" noChangeArrowheads="1"/>
          </p:cNvPicPr>
          <p:nvPr/>
        </p:nvPicPr>
        <p:blipFill>
          <a:blip r:embed="rId3"/>
          <a:srcRect/>
          <a:stretch>
            <a:fillRect/>
          </a:stretch>
        </p:blipFill>
        <p:spPr bwMode="auto">
          <a:xfrm>
            <a:off x="4572000" y="1714488"/>
            <a:ext cx="2286000" cy="3048000"/>
          </a:xfrm>
          <a:prstGeom prst="rect">
            <a:avLst/>
          </a:prstGeom>
          <a:noFill/>
        </p:spPr>
      </p:pic>
      <p:pic>
        <p:nvPicPr>
          <p:cNvPr id="6" name="Picture 3" descr="D:\Фотки\урок\IMG_20190913_133846.jpg"/>
          <p:cNvPicPr>
            <a:picLocks noChangeAspect="1" noChangeArrowheads="1"/>
          </p:cNvPicPr>
          <p:nvPr/>
        </p:nvPicPr>
        <p:blipFill>
          <a:blip r:embed="rId4" cstate="print"/>
          <a:srcRect/>
          <a:stretch>
            <a:fillRect/>
          </a:stretch>
        </p:blipFill>
        <p:spPr bwMode="auto">
          <a:xfrm>
            <a:off x="6858016" y="2571744"/>
            <a:ext cx="1928814" cy="3857628"/>
          </a:xfrm>
          <a:prstGeom prst="rect">
            <a:avLst/>
          </a:prstGeom>
          <a:noFill/>
        </p:spPr>
      </p:pic>
      <p:pic>
        <p:nvPicPr>
          <p:cNvPr id="8" name="Picture 2" descr="D:\Фотки\дорожний рух\IMG_20180920_131311.jpg"/>
          <p:cNvPicPr>
            <a:picLocks noChangeAspect="1" noChangeArrowheads="1"/>
          </p:cNvPicPr>
          <p:nvPr/>
        </p:nvPicPr>
        <p:blipFill>
          <a:blip r:embed="rId5" cstate="print"/>
          <a:srcRect/>
          <a:stretch>
            <a:fillRect/>
          </a:stretch>
        </p:blipFill>
        <p:spPr bwMode="auto">
          <a:xfrm>
            <a:off x="1857356" y="4286256"/>
            <a:ext cx="2953275" cy="2214956"/>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42910" y="285728"/>
            <a:ext cx="8143932" cy="1500198"/>
          </a:xfrm>
        </p:spPr>
        <p:txBody>
          <a:bodyPr>
            <a:noAutofit/>
          </a:bodyPr>
          <a:lstStyle/>
          <a:p>
            <a:pPr algn="just"/>
            <a:r>
              <a:rPr lang="uk-UA" sz="2400" dirty="0" smtClean="0"/>
              <a:t>З допомогою творів Сухомлинського розкриваю перед учнями поняття обов'язку людини перед людини, ідею любові та поваги до людей, намагаюся викликати бажання виховувати в собі кращі людські риси. </a:t>
            </a:r>
            <a:r>
              <a:rPr lang="uk-UA" sz="3200" dirty="0" smtClean="0"/>
              <a:t> </a:t>
            </a:r>
            <a:endParaRPr lang="ru-RU" sz="3200" dirty="0"/>
          </a:p>
        </p:txBody>
      </p:sp>
      <p:pic>
        <p:nvPicPr>
          <p:cNvPr id="2050" name="Picture 2" descr="C:\Documents and Settings\Пользователь\Рабочий стол\Телефон\IMG_20201210_124942.jpg"/>
          <p:cNvPicPr>
            <a:picLocks noGrp="1" noChangeAspect="1" noChangeArrowheads="1"/>
          </p:cNvPicPr>
          <p:nvPr>
            <p:ph idx="1"/>
          </p:nvPr>
        </p:nvPicPr>
        <p:blipFill>
          <a:blip r:embed="rId2" cstate="print"/>
          <a:srcRect/>
          <a:stretch>
            <a:fillRect/>
          </a:stretch>
        </p:blipFill>
        <p:spPr bwMode="auto">
          <a:xfrm>
            <a:off x="1285852" y="1928802"/>
            <a:ext cx="2250297" cy="4500593"/>
          </a:xfrm>
          <a:prstGeom prst="rect">
            <a:avLst/>
          </a:prstGeom>
          <a:noFill/>
        </p:spPr>
      </p:pic>
      <p:pic>
        <p:nvPicPr>
          <p:cNvPr id="2051" name="Picture 3" descr="C:\Documents and Settings\Пользователь\Рабочий стол\Телефон\IMG_20201210_124901.jpg"/>
          <p:cNvPicPr>
            <a:picLocks noChangeAspect="1" noChangeArrowheads="1"/>
          </p:cNvPicPr>
          <p:nvPr/>
        </p:nvPicPr>
        <p:blipFill>
          <a:blip r:embed="rId3" cstate="print"/>
          <a:srcRect/>
          <a:stretch>
            <a:fillRect/>
          </a:stretch>
        </p:blipFill>
        <p:spPr bwMode="auto">
          <a:xfrm>
            <a:off x="5500694" y="2143116"/>
            <a:ext cx="2250285" cy="4500570"/>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00034" y="642918"/>
            <a:ext cx="8229600" cy="1143000"/>
          </a:xfrm>
        </p:spPr>
        <p:txBody>
          <a:bodyPr>
            <a:noAutofit/>
          </a:bodyPr>
          <a:lstStyle/>
          <a:p>
            <a:pPr algn="just"/>
            <a:r>
              <a:rPr lang="uk-UA" sz="3200" dirty="0" smtClean="0"/>
              <a:t>Я </a:t>
            </a:r>
            <a:r>
              <a:rPr lang="uk-UA" sz="3200" dirty="0" err="1" smtClean="0"/>
              <a:t>“стою</a:t>
            </a:r>
            <a:r>
              <a:rPr lang="uk-UA" sz="3200" dirty="0" smtClean="0"/>
              <a:t> на </a:t>
            </a:r>
            <a:r>
              <a:rPr lang="uk-UA" sz="3200" dirty="0" err="1" smtClean="0"/>
              <a:t>порозі”</a:t>
            </a:r>
            <a:r>
              <a:rPr lang="uk-UA" sz="3200" dirty="0" smtClean="0"/>
              <a:t> Нової української школи , оскільки в цьому навчальному році працюю в четвертому класі, а вже на наступний рік буду працювати в першому.  </a:t>
            </a:r>
            <a:endParaRPr lang="ru-RU" sz="3200" dirty="0"/>
          </a:p>
        </p:txBody>
      </p:sp>
      <p:pic>
        <p:nvPicPr>
          <p:cNvPr id="7" name="Picture 5" descr="D:\Фотки\урок\IMG_20190902_091038.jpg"/>
          <p:cNvPicPr>
            <a:picLocks noChangeAspect="1" noChangeArrowheads="1"/>
          </p:cNvPicPr>
          <p:nvPr/>
        </p:nvPicPr>
        <p:blipFill>
          <a:blip r:embed="rId2" cstate="print"/>
          <a:srcRect/>
          <a:stretch>
            <a:fillRect/>
          </a:stretch>
        </p:blipFill>
        <p:spPr bwMode="auto">
          <a:xfrm>
            <a:off x="1214414" y="2500306"/>
            <a:ext cx="2000264" cy="4000528"/>
          </a:xfrm>
          <a:prstGeom prst="rect">
            <a:avLst/>
          </a:prstGeom>
          <a:noFill/>
        </p:spPr>
      </p:pic>
      <p:pic>
        <p:nvPicPr>
          <p:cNvPr id="8" name="Picture 4" descr="D:\Фотки\урок\IMG_20190902_093634.jpg"/>
          <p:cNvPicPr>
            <a:picLocks noChangeAspect="1" noChangeArrowheads="1"/>
          </p:cNvPicPr>
          <p:nvPr/>
        </p:nvPicPr>
        <p:blipFill>
          <a:blip r:embed="rId3" cstate="print"/>
          <a:srcRect b="30645"/>
          <a:stretch>
            <a:fillRect/>
          </a:stretch>
        </p:blipFill>
        <p:spPr bwMode="auto">
          <a:xfrm>
            <a:off x="4429124" y="2571744"/>
            <a:ext cx="2812648" cy="3901436"/>
          </a:xfrm>
          <a:prstGeom prst="rect">
            <a:avLst/>
          </a:prstGeom>
          <a:noFill/>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85786" y="500042"/>
            <a:ext cx="7872410" cy="714372"/>
          </a:xfrm>
        </p:spPr>
        <p:txBody>
          <a:bodyPr>
            <a:normAutofit fontScale="90000"/>
          </a:bodyPr>
          <a:lstStyle/>
          <a:p>
            <a:pPr algn="just"/>
            <a:r>
              <a:rPr lang="ru-RU" sz="3200" dirty="0" smtClean="0"/>
              <a:t/>
            </a:r>
            <a:br>
              <a:rPr lang="ru-RU" sz="3200" dirty="0" smtClean="0"/>
            </a:br>
            <a:r>
              <a:rPr lang="ru-RU" sz="3200" dirty="0" smtClean="0"/>
              <a:t/>
            </a:r>
            <a:br>
              <a:rPr lang="ru-RU" sz="3200" dirty="0" smtClean="0"/>
            </a:br>
            <a:r>
              <a:rPr lang="ru-RU" sz="3200" dirty="0" err="1" smtClean="0"/>
              <a:t>Велику</a:t>
            </a:r>
            <a:r>
              <a:rPr lang="ru-RU" sz="3200" dirty="0" smtClean="0"/>
              <a:t> </a:t>
            </a:r>
            <a:r>
              <a:rPr lang="ru-RU" sz="3200" dirty="0" err="1" smtClean="0"/>
              <a:t>увагу</a:t>
            </a:r>
            <a:r>
              <a:rPr lang="ru-RU" sz="3200" dirty="0" smtClean="0"/>
              <a:t> </a:t>
            </a:r>
            <a:r>
              <a:rPr lang="ru-RU" sz="3200" dirty="0" err="1" smtClean="0"/>
              <a:t>приділяю</a:t>
            </a:r>
            <a:r>
              <a:rPr lang="ru-RU" sz="3200" dirty="0" smtClean="0"/>
              <a:t> </a:t>
            </a:r>
            <a:r>
              <a:rPr lang="ru-RU" sz="3200" dirty="0" err="1" smtClean="0"/>
              <a:t>створенню</a:t>
            </a:r>
            <a:r>
              <a:rPr lang="ru-RU" sz="3200" dirty="0" smtClean="0"/>
              <a:t> </a:t>
            </a:r>
            <a:r>
              <a:rPr lang="ru-RU" sz="3200" dirty="0" err="1" smtClean="0"/>
              <a:t>ситуації</a:t>
            </a:r>
            <a:r>
              <a:rPr lang="ru-RU" sz="3200" dirty="0" smtClean="0"/>
              <a:t> </a:t>
            </a:r>
            <a:r>
              <a:rPr lang="ru-RU" sz="3200" dirty="0" err="1" smtClean="0"/>
              <a:t>успіху</a:t>
            </a:r>
            <a:r>
              <a:rPr lang="ru-RU" sz="3200" dirty="0" smtClean="0"/>
              <a:t>  в </a:t>
            </a:r>
            <a:r>
              <a:rPr lang="ru-RU" sz="3200" dirty="0" err="1" smtClean="0"/>
              <a:t>своїх</a:t>
            </a:r>
            <a:r>
              <a:rPr lang="ru-RU" sz="3200" dirty="0" smtClean="0"/>
              <a:t> </a:t>
            </a:r>
            <a:r>
              <a:rPr lang="ru-RU" sz="3200" dirty="0" err="1" smtClean="0"/>
              <a:t>учнів</a:t>
            </a:r>
            <a:r>
              <a:rPr lang="ru-RU" sz="3200" dirty="0" smtClean="0"/>
              <a:t>. </a:t>
            </a:r>
            <a:r>
              <a:rPr lang="ru-RU" sz="3200" dirty="0" err="1" smtClean="0"/>
              <a:t>Памятаю</a:t>
            </a:r>
            <a:r>
              <a:rPr lang="ru-RU" sz="3200" dirty="0" smtClean="0"/>
              <a:t> про те, </a:t>
            </a:r>
            <a:r>
              <a:rPr lang="ru-RU" sz="3200" dirty="0" err="1" smtClean="0"/>
              <a:t>що</a:t>
            </a:r>
            <a:r>
              <a:rPr lang="ru-RU" sz="3200" dirty="0" smtClean="0"/>
              <a:t> </a:t>
            </a:r>
            <a:r>
              <a:rPr lang="ru-RU" sz="3200" dirty="0" err="1" smtClean="0"/>
              <a:t>саме</a:t>
            </a:r>
            <a:r>
              <a:rPr lang="ru-RU" sz="3200" dirty="0" smtClean="0"/>
              <a:t> </a:t>
            </a:r>
            <a:r>
              <a:rPr lang="ru-RU" sz="3200" dirty="0" err="1" smtClean="0"/>
              <a:t>успіх</a:t>
            </a:r>
            <a:r>
              <a:rPr lang="ru-RU" sz="3200" dirty="0" smtClean="0"/>
              <a:t> – </a:t>
            </a:r>
            <a:r>
              <a:rPr lang="ru-RU" sz="3200" dirty="0" err="1" smtClean="0"/>
              <a:t>спусковий</a:t>
            </a:r>
            <a:r>
              <a:rPr lang="ru-RU" sz="3200" dirty="0" smtClean="0"/>
              <a:t> </a:t>
            </a:r>
            <a:r>
              <a:rPr lang="ru-RU" sz="3200" dirty="0" err="1" smtClean="0"/>
              <a:t>механізм</a:t>
            </a:r>
            <a:r>
              <a:rPr lang="ru-RU" sz="3200" dirty="0" smtClean="0"/>
              <a:t>  </a:t>
            </a:r>
            <a:r>
              <a:rPr lang="ru-RU" sz="3200" dirty="0" err="1" smtClean="0"/>
              <a:t>подальшого</a:t>
            </a:r>
            <a:r>
              <a:rPr lang="ru-RU" sz="3200" dirty="0" smtClean="0"/>
              <a:t> </a:t>
            </a:r>
            <a:r>
              <a:rPr lang="ru-RU" sz="3200" dirty="0" err="1" smtClean="0"/>
              <a:t>творчого</a:t>
            </a:r>
            <a:r>
              <a:rPr lang="ru-RU" sz="3200" dirty="0" smtClean="0"/>
              <a:t> </a:t>
            </a:r>
            <a:r>
              <a:rPr lang="ru-RU" sz="3200" dirty="0" err="1" smtClean="0"/>
              <a:t>руху</a:t>
            </a:r>
            <a:r>
              <a:rPr lang="ru-RU" sz="3200" dirty="0" smtClean="0"/>
              <a:t> </a:t>
            </a:r>
            <a:r>
              <a:rPr lang="ru-RU" sz="3200" dirty="0" err="1" smtClean="0"/>
              <a:t>особистості.Уважно</a:t>
            </a:r>
            <a:r>
              <a:rPr lang="ru-RU" sz="3200" dirty="0" smtClean="0"/>
              <a:t> </a:t>
            </a:r>
            <a:r>
              <a:rPr lang="ru-RU" sz="3200" dirty="0" err="1" smtClean="0"/>
              <a:t>придивляюся</a:t>
            </a:r>
            <a:r>
              <a:rPr lang="ru-RU" sz="3200" dirty="0" smtClean="0"/>
              <a:t> до кожного </a:t>
            </a:r>
            <a:r>
              <a:rPr lang="ru-RU" sz="3200" dirty="0" err="1" smtClean="0"/>
              <a:t>учня</a:t>
            </a:r>
            <a:r>
              <a:rPr lang="ru-RU" sz="3200" dirty="0" smtClean="0"/>
              <a:t>, </a:t>
            </a:r>
            <a:r>
              <a:rPr lang="ru-RU" sz="3200" dirty="0" err="1" smtClean="0"/>
              <a:t>намагаюся</a:t>
            </a:r>
            <a:r>
              <a:rPr lang="ru-RU" sz="3200" dirty="0" smtClean="0"/>
              <a:t> </a:t>
            </a:r>
            <a:r>
              <a:rPr lang="ru-RU" sz="3200" dirty="0" err="1" smtClean="0"/>
              <a:t>знайти</a:t>
            </a:r>
            <a:r>
              <a:rPr lang="ru-RU" sz="3200" dirty="0" smtClean="0"/>
              <a:t> та </a:t>
            </a:r>
            <a:r>
              <a:rPr lang="ru-RU" sz="3200" dirty="0" err="1" smtClean="0"/>
              <a:t>розвивати</a:t>
            </a:r>
            <a:r>
              <a:rPr lang="ru-RU" sz="3200" dirty="0" smtClean="0"/>
              <a:t> </a:t>
            </a:r>
            <a:r>
              <a:rPr lang="ru-RU" sz="3200" dirty="0" err="1" smtClean="0"/>
              <a:t>його</a:t>
            </a:r>
            <a:r>
              <a:rPr lang="ru-RU" sz="3200" dirty="0" smtClean="0"/>
              <a:t> </a:t>
            </a:r>
            <a:r>
              <a:rPr lang="ru-RU" sz="3200" dirty="0" err="1" smtClean="0"/>
              <a:t>позитивні</a:t>
            </a:r>
            <a:r>
              <a:rPr lang="ru-RU" sz="3200" dirty="0" smtClean="0"/>
              <a:t> </a:t>
            </a:r>
            <a:r>
              <a:rPr lang="ru-RU" sz="3200" dirty="0" err="1" smtClean="0"/>
              <a:t>риси</a:t>
            </a:r>
            <a:r>
              <a:rPr lang="ru-RU" sz="3200" dirty="0" smtClean="0"/>
              <a:t>. </a:t>
            </a:r>
            <a:endParaRPr lang="ru-RU" sz="3200" dirty="0"/>
          </a:p>
        </p:txBody>
      </p:sp>
      <p:pic>
        <p:nvPicPr>
          <p:cNvPr id="5" name="Содержимое 5" descr="D:\Мои рисунки\Изображение\Изображение 996.jpg"/>
          <p:cNvPicPr>
            <a:picLocks noGrp="1"/>
          </p:cNvPicPr>
          <p:nvPr>
            <p:ph idx="1"/>
          </p:nvPr>
        </p:nvPicPr>
        <p:blipFill>
          <a:blip r:embed="rId2" cstate="print"/>
          <a:srcRect/>
          <a:stretch>
            <a:fillRect/>
          </a:stretch>
        </p:blipFill>
        <p:spPr bwMode="auto">
          <a:xfrm>
            <a:off x="1000100" y="2786058"/>
            <a:ext cx="2928958" cy="2500330"/>
          </a:xfrm>
          <a:prstGeom prst="rect">
            <a:avLst/>
          </a:prstGeom>
          <a:noFill/>
          <a:ln w="9525">
            <a:noFill/>
            <a:miter lim="800000"/>
            <a:headEnd/>
            <a:tailEnd/>
          </a:ln>
        </p:spPr>
      </p:pic>
      <p:pic>
        <p:nvPicPr>
          <p:cNvPr id="7" name="Рисунок 6" descr="D:\108_FUJI\Телефон\IMG_0038.JPG"/>
          <p:cNvPicPr/>
          <p:nvPr/>
        </p:nvPicPr>
        <p:blipFill>
          <a:blip r:embed="rId3" cstate="print"/>
          <a:srcRect/>
          <a:stretch>
            <a:fillRect/>
          </a:stretch>
        </p:blipFill>
        <p:spPr bwMode="auto">
          <a:xfrm>
            <a:off x="5500694" y="2428868"/>
            <a:ext cx="3500462" cy="2428892"/>
          </a:xfrm>
          <a:prstGeom prst="rect">
            <a:avLst/>
          </a:prstGeom>
          <a:noFill/>
          <a:ln w="9525">
            <a:noFill/>
            <a:miter lim="800000"/>
            <a:headEnd/>
            <a:tailEnd/>
          </a:ln>
        </p:spPr>
      </p:pic>
      <p:pic>
        <p:nvPicPr>
          <p:cNvPr id="9" name="Рисунок 8" descr="D:\108_FUJI\Телефон\IMG_0018.JPG"/>
          <p:cNvPicPr/>
          <p:nvPr/>
        </p:nvPicPr>
        <p:blipFill>
          <a:blip r:embed="rId4" cstate="print"/>
          <a:srcRect/>
          <a:stretch>
            <a:fillRect/>
          </a:stretch>
        </p:blipFill>
        <p:spPr bwMode="auto">
          <a:xfrm>
            <a:off x="3428992" y="4286256"/>
            <a:ext cx="3214710" cy="214314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28596" y="785794"/>
            <a:ext cx="8229600" cy="1143000"/>
          </a:xfrm>
        </p:spPr>
        <p:txBody>
          <a:bodyPr>
            <a:noAutofit/>
          </a:bodyPr>
          <a:lstStyle/>
          <a:p>
            <a:pPr algn="just"/>
            <a:r>
              <a:rPr lang="ru-RU" sz="3600" dirty="0" smtClean="0"/>
              <a:t>У </a:t>
            </a:r>
            <a:r>
              <a:rPr lang="ru-RU" sz="3600" dirty="0" err="1" smtClean="0"/>
              <a:t>своїй</a:t>
            </a:r>
            <a:r>
              <a:rPr lang="ru-RU" sz="3600" dirty="0" smtClean="0"/>
              <a:t> </a:t>
            </a:r>
            <a:r>
              <a:rPr lang="ru-RU" sz="3600" dirty="0" err="1" smtClean="0"/>
              <a:t>роботі</a:t>
            </a:r>
            <a:r>
              <a:rPr lang="ru-RU" sz="3600" dirty="0" smtClean="0"/>
              <a:t> </a:t>
            </a:r>
            <a:r>
              <a:rPr lang="ru-RU" sz="3600" dirty="0" err="1" smtClean="0"/>
              <a:t>застосовую</a:t>
            </a:r>
            <a:r>
              <a:rPr lang="ru-RU" sz="3600" dirty="0" smtClean="0"/>
              <a:t> </a:t>
            </a:r>
            <a:r>
              <a:rPr lang="ru-RU" sz="3600" dirty="0" err="1" smtClean="0"/>
              <a:t>методи</a:t>
            </a:r>
            <a:r>
              <a:rPr lang="ru-RU" sz="3600" dirty="0" smtClean="0"/>
              <a:t>, </a:t>
            </a:r>
            <a:r>
              <a:rPr lang="ru-RU" sz="3600" dirty="0" err="1" smtClean="0"/>
              <a:t>що</a:t>
            </a:r>
            <a:r>
              <a:rPr lang="ru-RU" sz="3600" dirty="0" smtClean="0"/>
              <a:t> </a:t>
            </a:r>
            <a:r>
              <a:rPr lang="ru-RU" sz="3600" dirty="0" err="1" smtClean="0"/>
              <a:t>стимулюють</a:t>
            </a:r>
            <a:r>
              <a:rPr lang="ru-RU" sz="3600" dirty="0" smtClean="0"/>
              <a:t> </a:t>
            </a:r>
            <a:r>
              <a:rPr lang="ru-RU" sz="3600" dirty="0" err="1" smtClean="0"/>
              <a:t>пізнавальну</a:t>
            </a:r>
            <a:r>
              <a:rPr lang="ru-RU" sz="3600" dirty="0" smtClean="0"/>
              <a:t> </a:t>
            </a:r>
            <a:r>
              <a:rPr lang="ru-RU" sz="3600" dirty="0" err="1" smtClean="0"/>
              <a:t>активність</a:t>
            </a:r>
            <a:r>
              <a:rPr lang="ru-RU" sz="3600" dirty="0" smtClean="0"/>
              <a:t> </a:t>
            </a:r>
            <a:r>
              <a:rPr lang="ru-RU" sz="3600" dirty="0" err="1" smtClean="0"/>
              <a:t>і</a:t>
            </a:r>
            <a:r>
              <a:rPr lang="ru-RU" sz="3600" dirty="0" smtClean="0"/>
              <a:t> </a:t>
            </a:r>
            <a:r>
              <a:rPr lang="ru-RU" sz="3600" dirty="0" err="1" smtClean="0"/>
              <a:t>самостійність</a:t>
            </a:r>
            <a:r>
              <a:rPr lang="ru-RU" sz="3600" dirty="0" smtClean="0"/>
              <a:t> </a:t>
            </a:r>
            <a:r>
              <a:rPr lang="ru-RU" sz="3600" dirty="0" err="1" smtClean="0"/>
              <a:t>учнів</a:t>
            </a:r>
            <a:r>
              <a:rPr lang="ru-RU" sz="3600" dirty="0" smtClean="0"/>
              <a:t>. </a:t>
            </a:r>
            <a:r>
              <a:rPr lang="ru-RU" sz="3600" dirty="0" err="1" smtClean="0"/>
              <a:t>Це</a:t>
            </a:r>
            <a:r>
              <a:rPr lang="ru-RU" sz="3600" dirty="0" smtClean="0"/>
              <a:t> </a:t>
            </a:r>
            <a:r>
              <a:rPr lang="ru-RU" sz="3600" dirty="0" err="1" smtClean="0"/>
              <a:t>самостійні</a:t>
            </a:r>
            <a:r>
              <a:rPr lang="ru-RU" sz="3600" dirty="0" smtClean="0"/>
              <a:t> </a:t>
            </a:r>
            <a:r>
              <a:rPr lang="ru-RU" sz="3600" dirty="0" err="1" smtClean="0"/>
              <a:t>роботи</a:t>
            </a:r>
            <a:r>
              <a:rPr lang="ru-RU" sz="3600" dirty="0" smtClean="0"/>
              <a:t>, </a:t>
            </a:r>
            <a:r>
              <a:rPr lang="ru-RU" sz="3600" dirty="0" err="1" smtClean="0"/>
              <a:t>проблемні</a:t>
            </a:r>
            <a:r>
              <a:rPr lang="ru-RU" sz="3600" dirty="0" smtClean="0"/>
              <a:t> </a:t>
            </a:r>
            <a:r>
              <a:rPr lang="ru-RU" sz="3600" dirty="0" err="1" smtClean="0"/>
              <a:t>творчі</a:t>
            </a:r>
            <a:r>
              <a:rPr lang="ru-RU" sz="3600" dirty="0" smtClean="0"/>
              <a:t> </a:t>
            </a:r>
            <a:r>
              <a:rPr lang="ru-RU" sz="3600" dirty="0" err="1" smtClean="0"/>
              <a:t>завдання</a:t>
            </a:r>
            <a:r>
              <a:rPr lang="ru-RU" sz="3600" dirty="0" smtClean="0"/>
              <a:t>.</a:t>
            </a:r>
            <a:endParaRPr lang="ru-RU" sz="3600" dirty="0"/>
          </a:p>
        </p:txBody>
      </p:sp>
      <p:pic>
        <p:nvPicPr>
          <p:cNvPr id="6" name="Picture 3" descr="D:\108_FUJI\Телефон\IMG_20210129_095404.jpg"/>
          <p:cNvPicPr>
            <a:picLocks noGrp="1" noChangeAspect="1" noChangeArrowheads="1"/>
          </p:cNvPicPr>
          <p:nvPr>
            <p:ph idx="1"/>
          </p:nvPr>
        </p:nvPicPr>
        <p:blipFill>
          <a:blip r:embed="rId2" cstate="print"/>
          <a:srcRect/>
          <a:stretch>
            <a:fillRect/>
          </a:stretch>
        </p:blipFill>
        <p:spPr bwMode="auto">
          <a:xfrm>
            <a:off x="4714876" y="2500306"/>
            <a:ext cx="4071934" cy="2035967"/>
          </a:xfrm>
          <a:prstGeom prst="rect">
            <a:avLst/>
          </a:prstGeom>
          <a:noFill/>
        </p:spPr>
      </p:pic>
      <p:pic>
        <p:nvPicPr>
          <p:cNvPr id="7" name="Picture 2" descr="D:\108_FUJI\Телефон\IMG_20210129_095445.jpg"/>
          <p:cNvPicPr>
            <a:picLocks noChangeAspect="1" noChangeArrowheads="1"/>
          </p:cNvPicPr>
          <p:nvPr/>
        </p:nvPicPr>
        <p:blipFill>
          <a:blip r:embed="rId3" cstate="print"/>
          <a:srcRect/>
          <a:stretch>
            <a:fillRect/>
          </a:stretch>
        </p:blipFill>
        <p:spPr bwMode="auto">
          <a:xfrm>
            <a:off x="571472" y="2643182"/>
            <a:ext cx="3686172" cy="1843086"/>
          </a:xfrm>
          <a:prstGeom prst="rect">
            <a:avLst/>
          </a:prstGeom>
          <a:noFill/>
        </p:spPr>
      </p:pic>
      <p:pic>
        <p:nvPicPr>
          <p:cNvPr id="8" name="Picture 3" descr="D:\108_FUJI\Телефон\IMG_20210128_120446.jpg"/>
          <p:cNvPicPr>
            <a:picLocks noChangeAspect="1" noChangeArrowheads="1"/>
          </p:cNvPicPr>
          <p:nvPr/>
        </p:nvPicPr>
        <p:blipFill>
          <a:blip r:embed="rId4" cstate="print"/>
          <a:srcRect/>
          <a:stretch>
            <a:fillRect/>
          </a:stretch>
        </p:blipFill>
        <p:spPr bwMode="auto">
          <a:xfrm>
            <a:off x="1714480" y="4500570"/>
            <a:ext cx="4286280" cy="2143140"/>
          </a:xfrm>
          <a:prstGeom prst="rect">
            <a:avLst/>
          </a:prstGeom>
          <a:noFill/>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00034" y="642918"/>
            <a:ext cx="8229600" cy="1143000"/>
          </a:xfrm>
        </p:spPr>
        <p:txBody>
          <a:bodyPr>
            <a:noAutofit/>
          </a:bodyPr>
          <a:lstStyle/>
          <a:p>
            <a:pPr algn="just"/>
            <a:r>
              <a:rPr lang="ru-RU" sz="3200" dirty="0" err="1" smtClean="0"/>
              <a:t>Багата</a:t>
            </a:r>
            <a:r>
              <a:rPr lang="ru-RU" sz="3200" dirty="0" smtClean="0"/>
              <a:t> </a:t>
            </a:r>
            <a:r>
              <a:rPr lang="ru-RU" sz="3200" dirty="0" err="1" smtClean="0"/>
              <a:t>спадщина</a:t>
            </a:r>
            <a:r>
              <a:rPr lang="ru-RU" sz="3200" dirty="0" smtClean="0"/>
              <a:t> В.О. </a:t>
            </a:r>
            <a:r>
              <a:rPr lang="ru-RU" sz="3200" dirty="0" err="1" smtClean="0"/>
              <a:t>Сухомлинського</a:t>
            </a:r>
            <a:r>
              <a:rPr lang="ru-RU" sz="3200" dirty="0" smtClean="0"/>
              <a:t> </a:t>
            </a:r>
            <a:r>
              <a:rPr lang="ru-RU" sz="3200" dirty="0" err="1" smtClean="0"/>
              <a:t>простими</a:t>
            </a:r>
            <a:r>
              <a:rPr lang="ru-RU" sz="3200" dirty="0" smtClean="0"/>
              <a:t> </a:t>
            </a:r>
            <a:r>
              <a:rPr lang="ru-RU" sz="3200" dirty="0" err="1" smtClean="0"/>
              <a:t>доступними</a:t>
            </a:r>
            <a:r>
              <a:rPr lang="ru-RU" sz="3200" dirty="0" smtClean="0"/>
              <a:t> </a:t>
            </a:r>
            <a:r>
              <a:rPr lang="ru-RU" sz="3200" dirty="0" err="1" smtClean="0"/>
              <a:t>казками</a:t>
            </a:r>
            <a:r>
              <a:rPr lang="ru-RU" sz="3200" dirty="0" smtClean="0"/>
              <a:t>. </a:t>
            </a:r>
            <a:r>
              <a:rPr lang="ru-RU" sz="3200" dirty="0" err="1" smtClean="0"/>
              <a:t>Читаючи</a:t>
            </a:r>
            <a:r>
              <a:rPr lang="ru-RU" sz="3200" dirty="0" smtClean="0"/>
              <a:t> </a:t>
            </a:r>
            <a:r>
              <a:rPr lang="ru-RU" sz="3200" dirty="0" err="1" smtClean="0"/>
              <a:t>їх</a:t>
            </a:r>
            <a:r>
              <a:rPr lang="ru-RU" sz="3200" dirty="0" smtClean="0"/>
              <a:t> на уроках ми </a:t>
            </a:r>
            <a:r>
              <a:rPr lang="ru-RU" sz="3200" dirty="0" err="1" smtClean="0"/>
              <a:t>черпаємо</a:t>
            </a:r>
            <a:r>
              <a:rPr lang="ru-RU" sz="3200" dirty="0" smtClean="0"/>
              <a:t> </a:t>
            </a:r>
            <a:r>
              <a:rPr lang="ru-RU" sz="3200" dirty="0" err="1" smtClean="0"/>
              <a:t>мудрі</a:t>
            </a:r>
            <a:r>
              <a:rPr lang="ru-RU" sz="3200" dirty="0" smtClean="0"/>
              <a:t> </a:t>
            </a:r>
            <a:r>
              <a:rPr lang="ru-RU" sz="3200" dirty="0" err="1" smtClean="0"/>
              <a:t>поради</a:t>
            </a:r>
            <a:r>
              <a:rPr lang="ru-RU" sz="3200" dirty="0" smtClean="0"/>
              <a:t> , </a:t>
            </a:r>
            <a:r>
              <a:rPr lang="ru-RU" sz="3200" dirty="0" err="1" smtClean="0"/>
              <a:t>які</a:t>
            </a:r>
            <a:r>
              <a:rPr lang="ru-RU" sz="3200" dirty="0" smtClean="0"/>
              <a:t> </a:t>
            </a:r>
            <a:r>
              <a:rPr lang="ru-RU" sz="3200" dirty="0" err="1" smtClean="0"/>
              <a:t>здаються</a:t>
            </a:r>
            <a:r>
              <a:rPr lang="ru-RU" sz="3200" dirty="0" smtClean="0"/>
              <a:t> </a:t>
            </a:r>
            <a:r>
              <a:rPr lang="ru-RU" sz="3200" dirty="0" err="1" smtClean="0"/>
              <a:t>зовсім</a:t>
            </a:r>
            <a:r>
              <a:rPr lang="ru-RU" sz="3200" dirty="0" smtClean="0"/>
              <a:t> </a:t>
            </a:r>
            <a:r>
              <a:rPr lang="ru-RU" sz="3200" dirty="0" err="1" smtClean="0"/>
              <a:t>простими</a:t>
            </a:r>
            <a:r>
              <a:rPr lang="ru-RU" sz="3200" dirty="0" smtClean="0"/>
              <a:t> , </a:t>
            </a:r>
            <a:r>
              <a:rPr lang="ru-RU" sz="3200" dirty="0" err="1" smtClean="0"/>
              <a:t>ненавязливими</a:t>
            </a:r>
            <a:r>
              <a:rPr lang="ru-RU" sz="3200" dirty="0" smtClean="0"/>
              <a:t>, </a:t>
            </a:r>
            <a:r>
              <a:rPr lang="ru-RU" sz="3200" dirty="0" err="1" smtClean="0"/>
              <a:t>зрозумілими</a:t>
            </a:r>
            <a:r>
              <a:rPr lang="ru-RU" sz="3200" dirty="0" smtClean="0"/>
              <a:t>. </a:t>
            </a:r>
            <a:r>
              <a:rPr lang="ru-RU" sz="3200" dirty="0" err="1" smtClean="0"/>
              <a:t>Інсценізації</a:t>
            </a:r>
            <a:r>
              <a:rPr lang="ru-RU" sz="3200" dirty="0" smtClean="0"/>
              <a:t>  </a:t>
            </a:r>
            <a:r>
              <a:rPr lang="ru-RU" sz="3200" dirty="0" err="1" smtClean="0"/>
              <a:t>казки</a:t>
            </a:r>
            <a:r>
              <a:rPr lang="ru-RU" sz="3200" dirty="0" smtClean="0"/>
              <a:t>.  </a:t>
            </a:r>
            <a:endParaRPr lang="ru-RU" sz="3200" dirty="0"/>
          </a:p>
        </p:txBody>
      </p:sp>
      <p:pic>
        <p:nvPicPr>
          <p:cNvPr id="2052" name="Picture 4" descr="D:\108_FUJI\Телефон\IMG_20210129_093511.jpg"/>
          <p:cNvPicPr>
            <a:picLocks noChangeAspect="1" noChangeArrowheads="1"/>
          </p:cNvPicPr>
          <p:nvPr/>
        </p:nvPicPr>
        <p:blipFill>
          <a:blip r:embed="rId2" cstate="print"/>
          <a:srcRect/>
          <a:stretch>
            <a:fillRect/>
          </a:stretch>
        </p:blipFill>
        <p:spPr bwMode="auto">
          <a:xfrm>
            <a:off x="428596" y="4357694"/>
            <a:ext cx="4286248" cy="2143124"/>
          </a:xfrm>
          <a:prstGeom prst="rect">
            <a:avLst/>
          </a:prstGeom>
          <a:noFill/>
        </p:spPr>
      </p:pic>
      <p:pic>
        <p:nvPicPr>
          <p:cNvPr id="2053" name="Picture 5" descr="D:\108_FUJI\Телефон\IMG_20210129_093147.jpg"/>
          <p:cNvPicPr>
            <a:picLocks noChangeAspect="1" noChangeArrowheads="1"/>
          </p:cNvPicPr>
          <p:nvPr/>
        </p:nvPicPr>
        <p:blipFill>
          <a:blip r:embed="rId3" cstate="print"/>
          <a:srcRect/>
          <a:stretch>
            <a:fillRect/>
          </a:stretch>
        </p:blipFill>
        <p:spPr bwMode="auto">
          <a:xfrm>
            <a:off x="928662" y="2428868"/>
            <a:ext cx="4500562" cy="2250281"/>
          </a:xfrm>
          <a:prstGeom prst="rect">
            <a:avLst/>
          </a:prstGeom>
          <a:noFill/>
        </p:spPr>
      </p:pic>
      <p:pic>
        <p:nvPicPr>
          <p:cNvPr id="6" name="Содержимое 5" descr="D:\Мои рисунки\Изображение\Изображение 996.jpg"/>
          <p:cNvPicPr>
            <a:picLocks noGrp="1"/>
          </p:cNvPicPr>
          <p:nvPr>
            <p:ph idx="1"/>
          </p:nvPr>
        </p:nvPicPr>
        <p:blipFill>
          <a:blip r:embed="rId4" cstate="print"/>
          <a:srcRect/>
          <a:stretch>
            <a:fillRect/>
          </a:stretch>
        </p:blipFill>
        <p:spPr bwMode="auto">
          <a:xfrm>
            <a:off x="5214942" y="3786190"/>
            <a:ext cx="3395484" cy="272449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00034" y="928670"/>
            <a:ext cx="8229600" cy="1143000"/>
          </a:xfrm>
        </p:spPr>
        <p:txBody>
          <a:bodyPr>
            <a:noAutofit/>
          </a:bodyPr>
          <a:lstStyle/>
          <a:p>
            <a:pPr algn="just"/>
            <a:r>
              <a:rPr lang="ru-RU" sz="3200" dirty="0" err="1" smtClean="0"/>
              <a:t>Намагаюсь</a:t>
            </a:r>
            <a:r>
              <a:rPr lang="ru-RU" sz="3200" dirty="0" smtClean="0"/>
              <a:t> </a:t>
            </a:r>
            <a:r>
              <a:rPr lang="ru-RU" sz="3200" dirty="0" err="1" smtClean="0"/>
              <a:t>дотримуватися</a:t>
            </a:r>
            <a:r>
              <a:rPr lang="ru-RU" sz="3200" dirty="0" smtClean="0"/>
              <a:t> </a:t>
            </a:r>
            <a:r>
              <a:rPr lang="ru-RU" sz="3200" dirty="0" err="1" smtClean="0"/>
              <a:t>принципів</a:t>
            </a:r>
            <a:r>
              <a:rPr lang="ru-RU" sz="3200" dirty="0" smtClean="0"/>
              <a:t> </a:t>
            </a:r>
            <a:r>
              <a:rPr lang="ru-RU" sz="3200" dirty="0" err="1" smtClean="0"/>
              <a:t>диференціації</a:t>
            </a:r>
            <a:r>
              <a:rPr lang="ru-RU" sz="3200" dirty="0" smtClean="0"/>
              <a:t> та </a:t>
            </a:r>
            <a:r>
              <a:rPr lang="ru-RU" sz="3200" dirty="0" err="1" smtClean="0"/>
              <a:t>індивідуалізації</a:t>
            </a:r>
            <a:r>
              <a:rPr lang="ru-RU" sz="3200" dirty="0" smtClean="0"/>
              <a:t> </a:t>
            </a:r>
            <a:r>
              <a:rPr lang="ru-RU" sz="3200" dirty="0" err="1" smtClean="0"/>
              <a:t>навчання</a:t>
            </a:r>
            <a:r>
              <a:rPr lang="ru-RU" sz="3200" dirty="0" smtClean="0"/>
              <a:t>. </a:t>
            </a:r>
            <a:r>
              <a:rPr lang="ru-RU" sz="3200" dirty="0" err="1" smtClean="0"/>
              <a:t>Враховуючи</a:t>
            </a:r>
            <a:r>
              <a:rPr lang="ru-RU" sz="3200" dirty="0" smtClean="0"/>
              <a:t> </a:t>
            </a:r>
            <a:r>
              <a:rPr lang="ru-RU" sz="3200" dirty="0" err="1" smtClean="0"/>
              <a:t>принципи</a:t>
            </a:r>
            <a:r>
              <a:rPr lang="ru-RU" sz="3200" dirty="0" smtClean="0"/>
              <a:t> </a:t>
            </a:r>
            <a:r>
              <a:rPr lang="ru-RU" sz="3200" dirty="0" err="1" smtClean="0"/>
              <a:t>особистісно</a:t>
            </a:r>
            <a:r>
              <a:rPr lang="ru-RU" sz="3200" dirty="0" smtClean="0"/>
              <a:t>- </a:t>
            </a:r>
            <a:r>
              <a:rPr lang="ru-RU" sz="3200" dirty="0" err="1" smtClean="0"/>
              <a:t>орієнтованого</a:t>
            </a:r>
            <a:r>
              <a:rPr lang="ru-RU" sz="3200" dirty="0" smtClean="0"/>
              <a:t> </a:t>
            </a:r>
            <a:r>
              <a:rPr lang="ru-RU" sz="3200" dirty="0" err="1" smtClean="0"/>
              <a:t>навчання</a:t>
            </a:r>
            <a:r>
              <a:rPr lang="ru-RU" sz="3200" dirty="0" smtClean="0"/>
              <a:t> , </a:t>
            </a:r>
            <a:r>
              <a:rPr lang="ru-RU" sz="3200" dirty="0" err="1" smtClean="0"/>
              <a:t>розподіляю</a:t>
            </a:r>
            <a:r>
              <a:rPr lang="ru-RU" sz="3200" dirty="0" smtClean="0"/>
              <a:t> </a:t>
            </a:r>
            <a:r>
              <a:rPr lang="ru-RU" sz="3200" dirty="0" err="1" smtClean="0"/>
              <a:t>учнів</a:t>
            </a:r>
            <a:r>
              <a:rPr lang="ru-RU" sz="3200" dirty="0" smtClean="0"/>
              <a:t> на </a:t>
            </a:r>
            <a:r>
              <a:rPr lang="ru-RU" sz="3200" dirty="0" err="1" smtClean="0"/>
              <a:t>різнорівневі</a:t>
            </a:r>
            <a:r>
              <a:rPr lang="ru-RU" sz="3200" dirty="0" smtClean="0"/>
              <a:t> </a:t>
            </a:r>
            <a:r>
              <a:rPr lang="ru-RU" sz="3200" dirty="0" err="1" smtClean="0"/>
              <a:t>групи</a:t>
            </a:r>
            <a:r>
              <a:rPr lang="ru-RU" sz="3200" dirty="0" smtClean="0"/>
              <a:t> в </a:t>
            </a:r>
            <a:r>
              <a:rPr lang="ru-RU" sz="3200" dirty="0" err="1" smtClean="0"/>
              <a:t>яких</a:t>
            </a:r>
            <a:r>
              <a:rPr lang="ru-RU" sz="3200" dirty="0" smtClean="0"/>
              <a:t> </a:t>
            </a:r>
            <a:r>
              <a:rPr lang="ru-RU" sz="3200" dirty="0" err="1" smtClean="0"/>
              <a:t>діти</a:t>
            </a:r>
            <a:r>
              <a:rPr lang="ru-RU" sz="3200" dirty="0" smtClean="0"/>
              <a:t> </a:t>
            </a:r>
            <a:r>
              <a:rPr lang="ru-RU" sz="3200" dirty="0" err="1" smtClean="0"/>
              <a:t>мають</a:t>
            </a:r>
            <a:r>
              <a:rPr lang="ru-RU" sz="3200" dirty="0" smtClean="0"/>
              <a:t> </a:t>
            </a:r>
            <a:r>
              <a:rPr lang="ru-RU" sz="3200" dirty="0" err="1" smtClean="0"/>
              <a:t>можливість</a:t>
            </a:r>
            <a:r>
              <a:rPr lang="ru-RU" sz="3200" dirty="0" smtClean="0"/>
              <a:t> </a:t>
            </a:r>
            <a:r>
              <a:rPr lang="ru-RU" sz="3200" dirty="0" err="1" smtClean="0"/>
              <a:t>працювти</a:t>
            </a:r>
            <a:r>
              <a:rPr lang="ru-RU" sz="3200" dirty="0" smtClean="0"/>
              <a:t> на тому </a:t>
            </a:r>
            <a:r>
              <a:rPr lang="ru-RU" sz="3200" dirty="0" err="1" smtClean="0"/>
              <a:t>рівні</a:t>
            </a:r>
            <a:r>
              <a:rPr lang="ru-RU" sz="3200" dirty="0" smtClean="0"/>
              <a:t>, </a:t>
            </a:r>
            <a:r>
              <a:rPr lang="ru-RU" sz="3200" dirty="0" err="1" smtClean="0"/>
              <a:t>який</a:t>
            </a:r>
            <a:r>
              <a:rPr lang="ru-RU" sz="3200" dirty="0" smtClean="0"/>
              <a:t> для них </a:t>
            </a:r>
            <a:r>
              <a:rPr lang="ru-RU" sz="3200" dirty="0" err="1" smtClean="0"/>
              <a:t>сьогодні</a:t>
            </a:r>
            <a:r>
              <a:rPr lang="ru-RU" sz="3200" dirty="0" smtClean="0"/>
              <a:t> </a:t>
            </a:r>
            <a:r>
              <a:rPr lang="ru-RU" sz="3200" dirty="0" err="1" smtClean="0"/>
              <a:t>можливий</a:t>
            </a:r>
            <a:r>
              <a:rPr lang="ru-RU" sz="3200" dirty="0" smtClean="0"/>
              <a:t> </a:t>
            </a:r>
            <a:r>
              <a:rPr lang="ru-RU" sz="3200" dirty="0" err="1" smtClean="0"/>
              <a:t>і</a:t>
            </a:r>
            <a:r>
              <a:rPr lang="ru-RU" sz="3200" dirty="0" smtClean="0"/>
              <a:t> </a:t>
            </a:r>
            <a:r>
              <a:rPr lang="ru-RU" sz="3200" dirty="0" err="1" smtClean="0"/>
              <a:t>доступний</a:t>
            </a:r>
            <a:r>
              <a:rPr lang="ru-RU" sz="3200" dirty="0" smtClean="0"/>
              <a:t>.</a:t>
            </a:r>
            <a:endParaRPr lang="ru-RU" sz="3200" dirty="0"/>
          </a:p>
        </p:txBody>
      </p:sp>
      <p:pic>
        <p:nvPicPr>
          <p:cNvPr id="5" name="Рисунок 4" descr="D:\108_FUJI\конкурс\IMG_20191104_135714.jpg"/>
          <p:cNvPicPr/>
          <p:nvPr/>
        </p:nvPicPr>
        <p:blipFill>
          <a:blip r:embed="rId2" cstate="print"/>
          <a:srcRect/>
          <a:stretch>
            <a:fillRect/>
          </a:stretch>
        </p:blipFill>
        <p:spPr bwMode="auto">
          <a:xfrm>
            <a:off x="5143504" y="3214686"/>
            <a:ext cx="3357586" cy="1928826"/>
          </a:xfrm>
          <a:prstGeom prst="rect">
            <a:avLst/>
          </a:prstGeom>
          <a:noFill/>
          <a:ln w="9525">
            <a:noFill/>
            <a:miter lim="800000"/>
            <a:headEnd/>
            <a:tailEnd/>
          </a:ln>
        </p:spPr>
      </p:pic>
      <p:pic>
        <p:nvPicPr>
          <p:cNvPr id="6" name="Содержимое 3" descr="D:\108_FUJI\конкурс\IMG_20191105_115317.jpg"/>
          <p:cNvPicPr>
            <a:picLocks/>
          </p:cNvPicPr>
          <p:nvPr/>
        </p:nvPicPr>
        <p:blipFill>
          <a:blip r:embed="rId3" cstate="print"/>
          <a:srcRect/>
          <a:stretch>
            <a:fillRect/>
          </a:stretch>
        </p:blipFill>
        <p:spPr bwMode="auto">
          <a:xfrm>
            <a:off x="642910" y="3214686"/>
            <a:ext cx="3357586" cy="1928826"/>
          </a:xfrm>
          <a:prstGeom prst="rect">
            <a:avLst/>
          </a:prstGeom>
          <a:noFill/>
          <a:ln w="9525">
            <a:noFill/>
            <a:miter lim="800000"/>
            <a:headEnd/>
            <a:tailEnd/>
          </a:ln>
        </p:spPr>
      </p:pic>
      <p:pic>
        <p:nvPicPr>
          <p:cNvPr id="1026" name="Picture 2" descr="D:\108_FUJI\Фото\IMG_20201015_124412.jpg"/>
          <p:cNvPicPr>
            <a:picLocks noGrp="1" noChangeAspect="1" noChangeArrowheads="1"/>
          </p:cNvPicPr>
          <p:nvPr>
            <p:ph idx="1"/>
          </p:nvPr>
        </p:nvPicPr>
        <p:blipFill>
          <a:blip r:embed="rId4" cstate="print"/>
          <a:srcRect/>
          <a:stretch>
            <a:fillRect/>
          </a:stretch>
        </p:blipFill>
        <p:spPr bwMode="auto">
          <a:xfrm>
            <a:off x="2357422" y="4214818"/>
            <a:ext cx="4411658" cy="2205829"/>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Autofit/>
          </a:bodyPr>
          <a:lstStyle/>
          <a:p>
            <a:pPr algn="just"/>
            <a:r>
              <a:rPr lang="uk-UA" sz="3600" dirty="0" smtClean="0"/>
              <a:t>Часто на своїх уроках використовую ігри. В ігри люблять грати не тільки першокласники, а й четверокласники.</a:t>
            </a:r>
            <a:endParaRPr lang="ru-RU" sz="3600" dirty="0"/>
          </a:p>
        </p:txBody>
      </p:sp>
      <p:pic>
        <p:nvPicPr>
          <p:cNvPr id="4098" name="Picture 2" descr="D:\108_FUJI\Фото\IMG_20201015_115600.jpg"/>
          <p:cNvPicPr>
            <a:picLocks noGrp="1" noChangeAspect="1" noChangeArrowheads="1"/>
          </p:cNvPicPr>
          <p:nvPr>
            <p:ph idx="1"/>
          </p:nvPr>
        </p:nvPicPr>
        <p:blipFill>
          <a:blip r:embed="rId2" cstate="print"/>
          <a:srcRect/>
          <a:stretch>
            <a:fillRect/>
          </a:stretch>
        </p:blipFill>
        <p:spPr bwMode="auto">
          <a:xfrm>
            <a:off x="285720" y="1714488"/>
            <a:ext cx="2262982" cy="4525963"/>
          </a:xfrm>
          <a:prstGeom prst="rect">
            <a:avLst/>
          </a:prstGeom>
          <a:noFill/>
        </p:spPr>
      </p:pic>
      <p:pic>
        <p:nvPicPr>
          <p:cNvPr id="6" name="Рисунок 5" descr="D:\108_FUJI\Фото\IMG_20201015_124501.jpg"/>
          <p:cNvPicPr/>
          <p:nvPr/>
        </p:nvPicPr>
        <p:blipFill>
          <a:blip r:embed="rId3" cstate="print"/>
          <a:srcRect/>
          <a:stretch>
            <a:fillRect/>
          </a:stretch>
        </p:blipFill>
        <p:spPr bwMode="auto">
          <a:xfrm>
            <a:off x="2714612" y="2143116"/>
            <a:ext cx="3500462" cy="2286016"/>
          </a:xfrm>
          <a:prstGeom prst="rect">
            <a:avLst/>
          </a:prstGeom>
          <a:noFill/>
        </p:spPr>
      </p:pic>
      <p:pic>
        <p:nvPicPr>
          <p:cNvPr id="7" name="Рисунок 6" descr="D:\108_FUJI\Фото\IMG_20201015_124627.jpg"/>
          <p:cNvPicPr/>
          <p:nvPr/>
        </p:nvPicPr>
        <p:blipFill>
          <a:blip r:embed="rId4" cstate="print"/>
          <a:srcRect/>
          <a:stretch>
            <a:fillRect/>
          </a:stretch>
        </p:blipFill>
        <p:spPr bwMode="auto">
          <a:xfrm>
            <a:off x="7000892" y="1571612"/>
            <a:ext cx="1640564" cy="2995513"/>
          </a:xfrm>
          <a:prstGeom prst="rect">
            <a:avLst/>
          </a:prstGeom>
          <a:noFill/>
          <a:ln w="9525">
            <a:noFill/>
            <a:miter lim="800000"/>
            <a:headEnd/>
            <a:tailEnd/>
          </a:ln>
        </p:spPr>
      </p:pic>
      <p:pic>
        <p:nvPicPr>
          <p:cNvPr id="8" name="Picture 2" descr="D:\Фотки\урок\IMG_20190902_094331.jpg"/>
          <p:cNvPicPr>
            <a:picLocks noChangeAspect="1" noChangeArrowheads="1"/>
          </p:cNvPicPr>
          <p:nvPr/>
        </p:nvPicPr>
        <p:blipFill>
          <a:blip r:embed="rId5" cstate="print"/>
          <a:srcRect t="25570" r="14766" b="10031"/>
          <a:stretch>
            <a:fillRect/>
          </a:stretch>
        </p:blipFill>
        <p:spPr bwMode="auto">
          <a:xfrm>
            <a:off x="5000628" y="3857628"/>
            <a:ext cx="1785950" cy="2698769"/>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Autofit/>
          </a:bodyPr>
          <a:lstStyle/>
          <a:p>
            <a:pPr algn="just"/>
            <a:r>
              <a:rPr lang="uk-UA" sz="3600" dirty="0" smtClean="0"/>
              <a:t>Намагаюся організувати роботу таким чином, щоб повністю  активізувати творчу уяву учнів. На кожному уроці проводжу творчу роботу</a:t>
            </a:r>
            <a:endParaRPr lang="ru-RU" sz="3600" dirty="0"/>
          </a:p>
        </p:txBody>
      </p:sp>
      <p:pic>
        <p:nvPicPr>
          <p:cNvPr id="8" name="Picture 3" descr="D:\Фотки\урок\IMG_20190902_091312.jpg"/>
          <p:cNvPicPr>
            <a:picLocks noGrp="1" noChangeAspect="1" noChangeArrowheads="1"/>
          </p:cNvPicPr>
          <p:nvPr>
            <p:ph idx="1"/>
          </p:nvPr>
        </p:nvPicPr>
        <p:blipFill>
          <a:blip r:embed="rId2" cstate="print"/>
          <a:srcRect b="31579"/>
          <a:stretch>
            <a:fillRect/>
          </a:stretch>
        </p:blipFill>
        <p:spPr bwMode="auto">
          <a:xfrm>
            <a:off x="1428728" y="1857364"/>
            <a:ext cx="1965180" cy="2689192"/>
          </a:xfrm>
          <a:prstGeom prst="rect">
            <a:avLst/>
          </a:prstGeom>
          <a:noFill/>
        </p:spPr>
      </p:pic>
      <p:pic>
        <p:nvPicPr>
          <p:cNvPr id="9" name="Picture 5" descr="D:\Фотки\урок\IMG_20190902_094003.jpg"/>
          <p:cNvPicPr>
            <a:picLocks noChangeAspect="1" noChangeArrowheads="1"/>
          </p:cNvPicPr>
          <p:nvPr/>
        </p:nvPicPr>
        <p:blipFill>
          <a:blip r:embed="rId3" cstate="print"/>
          <a:srcRect t="11842" b="35526"/>
          <a:stretch>
            <a:fillRect/>
          </a:stretch>
        </p:blipFill>
        <p:spPr bwMode="auto">
          <a:xfrm>
            <a:off x="5500694" y="1571612"/>
            <a:ext cx="2103840" cy="2214578"/>
          </a:xfrm>
          <a:prstGeom prst="rect">
            <a:avLst/>
          </a:prstGeom>
          <a:noFill/>
        </p:spPr>
      </p:pic>
      <p:pic>
        <p:nvPicPr>
          <p:cNvPr id="10" name="Picture 2" descr="D:\Фотки\урок\IMG_20190902_091406.jpg"/>
          <p:cNvPicPr>
            <a:picLocks noChangeAspect="1" noChangeArrowheads="1"/>
          </p:cNvPicPr>
          <p:nvPr/>
        </p:nvPicPr>
        <p:blipFill>
          <a:blip r:embed="rId4" cstate="print"/>
          <a:srcRect b="30649"/>
          <a:stretch>
            <a:fillRect/>
          </a:stretch>
        </p:blipFill>
        <p:spPr bwMode="auto">
          <a:xfrm>
            <a:off x="6500826" y="3643314"/>
            <a:ext cx="2060185" cy="2857520"/>
          </a:xfrm>
          <a:prstGeom prst="rect">
            <a:avLst/>
          </a:prstGeom>
          <a:noFill/>
        </p:spPr>
      </p:pic>
      <p:pic>
        <p:nvPicPr>
          <p:cNvPr id="13" name="Рисунок 12" descr="D:\108_FUJI\писемність\IMG_20191107_131343.jpg"/>
          <p:cNvPicPr/>
          <p:nvPr/>
        </p:nvPicPr>
        <p:blipFill>
          <a:blip r:embed="rId5" cstate="print"/>
          <a:srcRect/>
          <a:stretch>
            <a:fillRect/>
          </a:stretch>
        </p:blipFill>
        <p:spPr bwMode="auto">
          <a:xfrm>
            <a:off x="500034" y="4286256"/>
            <a:ext cx="2928958" cy="2286015"/>
          </a:xfrm>
          <a:prstGeom prst="rect">
            <a:avLst/>
          </a:prstGeom>
          <a:noFill/>
        </p:spPr>
      </p:pic>
      <p:pic>
        <p:nvPicPr>
          <p:cNvPr id="14" name="Рисунок 13" descr="D:\108_FUJI\писемність\IMG_20191107_132744.jpg"/>
          <p:cNvPicPr/>
          <p:nvPr/>
        </p:nvPicPr>
        <p:blipFill>
          <a:blip r:embed="rId6" cstate="print"/>
          <a:srcRect/>
          <a:stretch>
            <a:fillRect/>
          </a:stretch>
        </p:blipFill>
        <p:spPr bwMode="auto">
          <a:xfrm>
            <a:off x="3428992" y="3929066"/>
            <a:ext cx="2965918" cy="1867711"/>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00034" y="1000108"/>
            <a:ext cx="8143932" cy="857256"/>
          </a:xfrm>
        </p:spPr>
        <p:txBody>
          <a:bodyPr>
            <a:noAutofit/>
          </a:bodyPr>
          <a:lstStyle/>
          <a:p>
            <a:pPr algn="just"/>
            <a:r>
              <a:rPr lang="ru-RU" sz="2800" dirty="0" err="1" smtClean="0"/>
              <a:t>Читання</a:t>
            </a:r>
            <a:r>
              <a:rPr lang="ru-RU" sz="2800" dirty="0" smtClean="0"/>
              <a:t>  </a:t>
            </a:r>
            <a:r>
              <a:rPr lang="ru-RU" sz="2800" dirty="0" err="1" smtClean="0"/>
              <a:t>з</a:t>
            </a:r>
            <a:r>
              <a:rPr lang="ru-RU" sz="2800" dirty="0" smtClean="0"/>
              <a:t> </a:t>
            </a:r>
            <a:r>
              <a:rPr lang="ru-RU" sz="2800" dirty="0" err="1" smtClean="0"/>
              <a:t>передбаченням</a:t>
            </a:r>
            <a:r>
              <a:rPr lang="ru-RU" sz="2800" dirty="0" smtClean="0"/>
              <a:t> за </a:t>
            </a:r>
            <a:r>
              <a:rPr lang="ru-RU" sz="2800" dirty="0" err="1" smtClean="0"/>
              <a:t>творами</a:t>
            </a:r>
            <a:r>
              <a:rPr lang="ru-RU" sz="2800" dirty="0" smtClean="0"/>
              <a:t> </a:t>
            </a:r>
            <a:r>
              <a:rPr lang="ru-RU" sz="2800" dirty="0" err="1" smtClean="0"/>
              <a:t>В.О.Сухомлинського</a:t>
            </a:r>
            <a:r>
              <a:rPr lang="ru-RU" sz="2800" dirty="0" smtClean="0"/>
              <a:t>. </a:t>
            </a:r>
            <a:r>
              <a:rPr lang="ru-RU" sz="2800" dirty="0" err="1" smtClean="0"/>
              <a:t>Читаючи</a:t>
            </a:r>
            <a:r>
              <a:rPr lang="ru-RU" sz="2800" dirty="0" smtClean="0"/>
              <a:t> </a:t>
            </a:r>
            <a:r>
              <a:rPr lang="ru-RU" sz="2800" dirty="0" err="1" smtClean="0"/>
              <a:t>оповідання</a:t>
            </a:r>
            <a:r>
              <a:rPr lang="ru-RU" sz="2800" dirty="0" smtClean="0"/>
              <a:t> «А </a:t>
            </a:r>
            <a:r>
              <a:rPr lang="ru-RU" sz="2800" dirty="0" err="1" smtClean="0"/>
              <a:t>серце</a:t>
            </a:r>
            <a:r>
              <a:rPr lang="ru-RU" sz="2800" dirty="0" smtClean="0"/>
              <a:t> </a:t>
            </a:r>
            <a:r>
              <a:rPr lang="ru-RU" sz="2800" dirty="0" err="1" smtClean="0"/>
              <a:t>тобі</a:t>
            </a:r>
            <a:r>
              <a:rPr lang="ru-RU" sz="2800" dirty="0" smtClean="0"/>
              <a:t> </a:t>
            </a:r>
            <a:r>
              <a:rPr lang="ru-RU" sz="2800" dirty="0" err="1" smtClean="0"/>
              <a:t>нічого</a:t>
            </a:r>
            <a:r>
              <a:rPr lang="ru-RU" sz="2800" dirty="0" smtClean="0"/>
              <a:t> не </a:t>
            </a:r>
            <a:r>
              <a:rPr lang="ru-RU" sz="2800" dirty="0" err="1" smtClean="0"/>
              <a:t>підказало</a:t>
            </a:r>
            <a:r>
              <a:rPr lang="ru-RU" sz="2800" dirty="0" smtClean="0"/>
              <a:t>?» </a:t>
            </a:r>
            <a:r>
              <a:rPr lang="ru-RU" sz="2800" dirty="0" err="1" smtClean="0"/>
              <a:t>діти</a:t>
            </a:r>
            <a:r>
              <a:rPr lang="ru-RU" sz="2800" dirty="0" smtClean="0"/>
              <a:t> </a:t>
            </a:r>
            <a:r>
              <a:rPr lang="ru-RU" sz="2800" dirty="0" err="1" smtClean="0"/>
              <a:t>прагнуть</a:t>
            </a:r>
            <a:r>
              <a:rPr lang="ru-RU" sz="2800" dirty="0" smtClean="0"/>
              <a:t> </a:t>
            </a:r>
            <a:r>
              <a:rPr lang="ru-RU" sz="2800" dirty="0" err="1" smtClean="0"/>
              <a:t>оцінити</a:t>
            </a:r>
            <a:r>
              <a:rPr lang="ru-RU" sz="2800" dirty="0" smtClean="0"/>
              <a:t> </a:t>
            </a:r>
            <a:r>
              <a:rPr lang="ru-RU" sz="2800" dirty="0" err="1" smtClean="0"/>
              <a:t>дії</a:t>
            </a:r>
            <a:r>
              <a:rPr lang="ru-RU" sz="2800" dirty="0" smtClean="0"/>
              <a:t> та </a:t>
            </a:r>
            <a:r>
              <a:rPr lang="ru-RU" sz="2800" dirty="0" err="1" smtClean="0"/>
              <a:t>вчинки</a:t>
            </a:r>
            <a:r>
              <a:rPr lang="ru-RU" sz="2800" dirty="0" smtClean="0"/>
              <a:t> людей. </a:t>
            </a:r>
            <a:r>
              <a:rPr lang="ru-RU" sz="2800" dirty="0" err="1" smtClean="0"/>
              <a:t>Читаючи</a:t>
            </a:r>
            <a:r>
              <a:rPr lang="ru-RU" sz="2800" dirty="0" smtClean="0"/>
              <a:t> </a:t>
            </a:r>
            <a:r>
              <a:rPr lang="ru-RU" sz="2800" dirty="0" err="1" smtClean="0"/>
              <a:t>казку</a:t>
            </a:r>
            <a:r>
              <a:rPr lang="ru-RU" sz="2800" dirty="0" smtClean="0"/>
              <a:t> «</a:t>
            </a:r>
            <a:r>
              <a:rPr lang="ru-RU" sz="2800" dirty="0" err="1" smtClean="0"/>
              <a:t>Сьома</a:t>
            </a:r>
            <a:r>
              <a:rPr lang="ru-RU" sz="2800" dirty="0" smtClean="0"/>
              <a:t> дочка» </a:t>
            </a:r>
            <a:r>
              <a:rPr lang="ru-RU" sz="2800" dirty="0" err="1" smtClean="0"/>
              <a:t>учні</a:t>
            </a:r>
            <a:r>
              <a:rPr lang="ru-RU" sz="2800" dirty="0" smtClean="0"/>
              <a:t> </a:t>
            </a:r>
            <a:r>
              <a:rPr lang="ru-RU" sz="2800" dirty="0" err="1" smtClean="0"/>
              <a:t>збагачують</a:t>
            </a:r>
            <a:r>
              <a:rPr lang="ru-RU" sz="2800" dirty="0" smtClean="0"/>
              <a:t> свою </a:t>
            </a:r>
            <a:r>
              <a:rPr lang="ru-RU" sz="2800" dirty="0" err="1" smtClean="0"/>
              <a:t>мову</a:t>
            </a:r>
            <a:r>
              <a:rPr lang="ru-RU" sz="2800" dirty="0" smtClean="0"/>
              <a:t> </a:t>
            </a:r>
            <a:r>
              <a:rPr lang="ru-RU" sz="2800" dirty="0" err="1" smtClean="0"/>
              <a:t>найтеплішими</a:t>
            </a:r>
            <a:r>
              <a:rPr lang="ru-RU" sz="2800" dirty="0" smtClean="0"/>
              <a:t>, </a:t>
            </a:r>
            <a:r>
              <a:rPr lang="ru-RU" sz="2800" dirty="0" err="1" smtClean="0"/>
              <a:t>найщирішими</a:t>
            </a:r>
            <a:r>
              <a:rPr lang="ru-RU" sz="2800" dirty="0" smtClean="0"/>
              <a:t> </a:t>
            </a:r>
            <a:r>
              <a:rPr lang="ru-RU" sz="2800" dirty="0" err="1" smtClean="0"/>
              <a:t>найніжнішими</a:t>
            </a:r>
            <a:r>
              <a:rPr lang="ru-RU" sz="2800" dirty="0" smtClean="0"/>
              <a:t> словами про </a:t>
            </a:r>
            <a:r>
              <a:rPr lang="ru-RU" sz="2800" dirty="0" err="1" smtClean="0"/>
              <a:t>матусю</a:t>
            </a:r>
            <a:r>
              <a:rPr lang="ru-RU" sz="2800" dirty="0" smtClean="0"/>
              <a:t>. </a:t>
            </a:r>
            <a:endParaRPr lang="ru-RU" sz="2800" dirty="0"/>
          </a:p>
        </p:txBody>
      </p:sp>
      <p:pic>
        <p:nvPicPr>
          <p:cNvPr id="1026" name="Picture 2" descr="F:\Інженерне\IMG_20210210_124541.jpg"/>
          <p:cNvPicPr>
            <a:picLocks noChangeAspect="1" noChangeArrowheads="1"/>
          </p:cNvPicPr>
          <p:nvPr/>
        </p:nvPicPr>
        <p:blipFill>
          <a:blip r:embed="rId2" cstate="print"/>
          <a:srcRect/>
          <a:stretch>
            <a:fillRect/>
          </a:stretch>
        </p:blipFill>
        <p:spPr bwMode="auto">
          <a:xfrm>
            <a:off x="214282" y="3000372"/>
            <a:ext cx="4143372" cy="2071686"/>
          </a:xfrm>
          <a:prstGeom prst="rect">
            <a:avLst/>
          </a:prstGeom>
          <a:noFill/>
        </p:spPr>
      </p:pic>
      <p:pic>
        <p:nvPicPr>
          <p:cNvPr id="1027" name="Picture 3" descr="F:\Інженерне\IMG_20210210_124554.jpg"/>
          <p:cNvPicPr>
            <a:picLocks noChangeAspect="1" noChangeArrowheads="1"/>
          </p:cNvPicPr>
          <p:nvPr/>
        </p:nvPicPr>
        <p:blipFill>
          <a:blip r:embed="rId3" cstate="print"/>
          <a:srcRect/>
          <a:stretch>
            <a:fillRect/>
          </a:stretch>
        </p:blipFill>
        <p:spPr bwMode="auto">
          <a:xfrm>
            <a:off x="5500694" y="2928934"/>
            <a:ext cx="3214678" cy="1607339"/>
          </a:xfrm>
          <a:prstGeom prst="rect">
            <a:avLst/>
          </a:prstGeom>
          <a:noFill/>
        </p:spPr>
      </p:pic>
      <p:pic>
        <p:nvPicPr>
          <p:cNvPr id="1028" name="Picture 4" descr="F:\Інженерне\IMG_20210210_124607.jpg"/>
          <p:cNvPicPr>
            <a:picLocks noChangeAspect="1" noChangeArrowheads="1"/>
          </p:cNvPicPr>
          <p:nvPr/>
        </p:nvPicPr>
        <p:blipFill>
          <a:blip r:embed="rId4" cstate="print"/>
          <a:srcRect/>
          <a:stretch>
            <a:fillRect/>
          </a:stretch>
        </p:blipFill>
        <p:spPr bwMode="auto">
          <a:xfrm>
            <a:off x="3571868" y="4357694"/>
            <a:ext cx="4286248" cy="2143124"/>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288</TotalTime>
  <Words>244</Words>
  <Application>Microsoft Office PowerPoint</Application>
  <PresentationFormat>Экран (4:3)</PresentationFormat>
  <Paragraphs>12</Paragraphs>
  <Slides>12</Slides>
  <Notes>0</Notes>
  <HiddenSlides>0</HiddenSlides>
  <MMClips>0</MMClips>
  <ScaleCrop>false</ScaleCrop>
  <HeadingPairs>
    <vt:vector size="4" baseType="variant">
      <vt:variant>
        <vt:lpstr>Тема</vt:lpstr>
      </vt:variant>
      <vt:variant>
        <vt:i4>1</vt:i4>
      </vt:variant>
      <vt:variant>
        <vt:lpstr>Заголовки слайдов</vt:lpstr>
      </vt:variant>
      <vt:variant>
        <vt:i4>12</vt:i4>
      </vt:variant>
    </vt:vector>
  </HeadingPairs>
  <TitlesOfParts>
    <vt:vector size="13" baseType="lpstr">
      <vt:lpstr>Тема Office</vt:lpstr>
      <vt:lpstr>Використання  ідей  В. Сухомлинського в роботі з дітьми з особливими освітніми потребами</vt:lpstr>
      <vt:lpstr>Я “стою на порозі” Нової української школи , оскільки в цьому навчальному році працюю в четвертому класі, а вже на наступний рік буду працювати в першому.  </vt:lpstr>
      <vt:lpstr>  Велику увагу приділяю створенню ситуації успіху  в своїх учнів. Памятаю про те, що саме успіх – спусковий механізм  подальшого творчого руху особистості.Уважно придивляюся до кожного учня, намагаюся знайти та розвивати його позитивні риси. </vt:lpstr>
      <vt:lpstr>У своїй роботі застосовую методи, що стимулюють пізнавальну активність і самостійність учнів. Це самостійні роботи, проблемні творчі завдання.</vt:lpstr>
      <vt:lpstr>Багата спадщина В.О. Сухомлинського простими доступними казками. Читаючи їх на уроках ми черпаємо мудрі поради , які здаються зовсім простими , ненавязливими, зрозумілими. Інсценізації  казки.  </vt:lpstr>
      <vt:lpstr>Намагаюсь дотримуватися принципів диференціації та індивідуалізації навчання. Враховуючи принципи особистісно- орієнтованого навчання , розподіляю учнів на різнорівневі групи в яких діти мають можливість працювти на тому рівні, який для них сьогодні можливий і доступний.</vt:lpstr>
      <vt:lpstr>Часто на своїх уроках використовую ігри. В ігри люблять грати не тільки першокласники, а й четверокласники.</vt:lpstr>
      <vt:lpstr>Намагаюся організувати роботу таким чином, щоб повністю  активізувати творчу уяву учнів. На кожному уроці проводжу творчу роботу</vt:lpstr>
      <vt:lpstr>Читання  з передбаченням за творами В.О.Сухомлинського. Читаючи оповідання «А серце тобі нічого не підказало?» діти прагнуть оцінити дії та вчинки людей. Читаючи казку «Сьома дочка» учні збагачують свою мову найтеплішими, найщирішими найніжнішими словами про матусю. </vt:lpstr>
      <vt:lpstr>Спостереження , екскурсії, мислення на  природі</vt:lpstr>
      <vt:lpstr>Гра  «Знайомство», де діти розповідають про те, що їм цікаво: про дні народження, про домашніх тварин, улюблені ігри, інтереси, хобі</vt:lpstr>
      <vt:lpstr>З допомогою творів Сухомлинського розкриваю перед учнями поняття обов'язку людини перед людини, ідею любові та поваги до людей, намагаюся викликати бажання виховувати в собі кращі людські риси.  </vt:lpstr>
    </vt:vector>
  </TitlesOfParts>
  <Company>Home</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Використання  ідей В. Сухомлинського в роботі з дітьми з особливими освітніми потребами</dc:title>
  <dc:creator>Пользователь</dc:creator>
  <cp:lastModifiedBy>Пользователь</cp:lastModifiedBy>
  <cp:revision>38</cp:revision>
  <dcterms:created xsi:type="dcterms:W3CDTF">2021-01-28T07:24:06Z</dcterms:created>
  <dcterms:modified xsi:type="dcterms:W3CDTF">2021-02-17T11:59:23Z</dcterms:modified>
</cp:coreProperties>
</file>

<file path=docProps/thumbnail.jpeg>
</file>